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36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22771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16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hape 47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8" name="Shape 48"/>
          <p:cNvSpPr/>
          <p:nvPr/>
        </p:nvSpPr>
        <p:spPr>
          <a:xfrm>
            <a:off x="808725" y="600562"/>
            <a:ext cx="190200" cy="1428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769050" y="1396425"/>
            <a:ext cx="269400" cy="2022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165474" y="1200150"/>
            <a:ext cx="33069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2600"/>
            </a:lvl1pPr>
            <a:lvl2pPr rtl="0">
              <a:spcBef>
                <a:spcPts val="0"/>
              </a:spcBef>
              <a:buSzPct val="100000"/>
              <a:defRPr sz="2600"/>
            </a:lvl2pPr>
            <a:lvl3pPr rtl="0">
              <a:spcBef>
                <a:spcPts val="0"/>
              </a:spcBef>
              <a:buSzPct val="100000"/>
              <a:defRPr sz="2600"/>
            </a:lvl3pPr>
            <a:lvl4pPr rtl="0">
              <a:spcBef>
                <a:spcPts val="0"/>
              </a:spcBef>
              <a:buSzPct val="100000"/>
              <a:defRPr sz="2600"/>
            </a:lvl4pPr>
            <a:lvl5pPr rtl="0">
              <a:spcBef>
                <a:spcPts val="0"/>
              </a:spcBef>
              <a:buSzPct val="100000"/>
              <a:defRPr sz="2600"/>
            </a:lvl5pPr>
            <a:lvl6pPr rtl="0">
              <a:spcBef>
                <a:spcPts val="0"/>
              </a:spcBef>
              <a:buSzPct val="100000"/>
              <a:defRPr sz="2600"/>
            </a:lvl6pPr>
            <a:lvl7pPr rtl="0">
              <a:spcBef>
                <a:spcPts val="0"/>
              </a:spcBef>
              <a:buSzPct val="100000"/>
              <a:defRPr sz="2600"/>
            </a:lvl7pPr>
            <a:lvl8pPr rtl="0">
              <a:spcBef>
                <a:spcPts val="0"/>
              </a:spcBef>
              <a:buSzPct val="100000"/>
              <a:defRPr sz="2600"/>
            </a:lvl8pPr>
            <a:lvl9pPr rtl="0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71569" y="1200150"/>
            <a:ext cx="33069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2600"/>
            </a:lvl1pPr>
            <a:lvl2pPr rtl="0">
              <a:spcBef>
                <a:spcPts val="0"/>
              </a:spcBef>
              <a:buSzPct val="100000"/>
              <a:defRPr sz="2600"/>
            </a:lvl2pPr>
            <a:lvl3pPr rtl="0">
              <a:spcBef>
                <a:spcPts val="0"/>
              </a:spcBef>
              <a:buSzPct val="100000"/>
              <a:defRPr sz="2600"/>
            </a:lvl3pPr>
            <a:lvl4pPr rtl="0">
              <a:spcBef>
                <a:spcPts val="0"/>
              </a:spcBef>
              <a:buSzPct val="100000"/>
              <a:defRPr sz="2600"/>
            </a:lvl4pPr>
            <a:lvl5pPr rtl="0">
              <a:spcBef>
                <a:spcPts val="0"/>
              </a:spcBef>
              <a:buSzPct val="100000"/>
              <a:defRPr sz="2600"/>
            </a:lvl5pPr>
            <a:lvl6pPr rtl="0">
              <a:spcBef>
                <a:spcPts val="0"/>
              </a:spcBef>
              <a:buSzPct val="100000"/>
              <a:defRPr sz="2600"/>
            </a:lvl6pPr>
            <a:lvl7pPr rtl="0">
              <a:spcBef>
                <a:spcPts val="0"/>
              </a:spcBef>
              <a:buSzPct val="100000"/>
              <a:defRPr sz="2600"/>
            </a:lvl7pPr>
            <a:lvl8pPr rtl="0">
              <a:spcBef>
                <a:spcPts val="0"/>
              </a:spcBef>
              <a:buSzPct val="100000"/>
              <a:defRPr sz="2600"/>
            </a:lvl8pPr>
            <a:lvl9pPr rtl="0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cxnSp>
        <p:nvCxnSpPr>
          <p:cNvPr id="56" name="Shape 56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7" name="Shape 57"/>
          <p:cNvSpPr/>
          <p:nvPr/>
        </p:nvSpPr>
        <p:spPr>
          <a:xfrm>
            <a:off x="808725" y="600562"/>
            <a:ext cx="190200" cy="1428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769050" y="1396425"/>
            <a:ext cx="269400" cy="2022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165475" y="1255481"/>
            <a:ext cx="2403599" cy="3670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2000"/>
            </a:lvl1pPr>
            <a:lvl2pPr rtl="0">
              <a:spcBef>
                <a:spcPts val="0"/>
              </a:spcBef>
              <a:buSzPct val="100000"/>
              <a:defRPr sz="2000"/>
            </a:lvl2pPr>
            <a:lvl3pPr rtl="0">
              <a:spcBef>
                <a:spcPts val="0"/>
              </a:spcBef>
              <a:buSzPct val="100000"/>
              <a:defRPr sz="2000"/>
            </a:lvl3pPr>
            <a:lvl4pPr rtl="0">
              <a:spcBef>
                <a:spcPts val="0"/>
              </a:spcBef>
              <a:buSzPct val="100000"/>
              <a:defRPr sz="2000"/>
            </a:lvl4pPr>
            <a:lvl5pPr rtl="0">
              <a:spcBef>
                <a:spcPts val="0"/>
              </a:spcBef>
              <a:buSzPct val="100000"/>
              <a:defRPr sz="2000"/>
            </a:lvl5pPr>
            <a:lvl6pPr rtl="0">
              <a:spcBef>
                <a:spcPts val="0"/>
              </a:spcBef>
              <a:buSzPct val="100000"/>
              <a:defRPr sz="2000"/>
            </a:lvl6pPr>
            <a:lvl7pPr rtl="0">
              <a:spcBef>
                <a:spcPts val="0"/>
              </a:spcBef>
              <a:buSzPct val="100000"/>
              <a:defRPr sz="2000"/>
            </a:lvl7pPr>
            <a:lvl8pPr rtl="0">
              <a:spcBef>
                <a:spcPts val="0"/>
              </a:spcBef>
              <a:buSzPct val="100000"/>
              <a:defRPr sz="2000"/>
            </a:lvl8pPr>
            <a:lvl9pPr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3692249" y="1255481"/>
            <a:ext cx="2403599" cy="3670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2000"/>
            </a:lvl1pPr>
            <a:lvl2pPr rtl="0">
              <a:spcBef>
                <a:spcPts val="0"/>
              </a:spcBef>
              <a:buSzPct val="100000"/>
              <a:defRPr sz="2000"/>
            </a:lvl2pPr>
            <a:lvl3pPr rtl="0">
              <a:spcBef>
                <a:spcPts val="0"/>
              </a:spcBef>
              <a:buSzPct val="100000"/>
              <a:defRPr sz="2000"/>
            </a:lvl3pPr>
            <a:lvl4pPr rtl="0">
              <a:spcBef>
                <a:spcPts val="0"/>
              </a:spcBef>
              <a:buSzPct val="100000"/>
              <a:defRPr sz="2000"/>
            </a:lvl4pPr>
            <a:lvl5pPr rtl="0">
              <a:spcBef>
                <a:spcPts val="0"/>
              </a:spcBef>
              <a:buSzPct val="100000"/>
              <a:defRPr sz="2000"/>
            </a:lvl5pPr>
            <a:lvl6pPr rtl="0">
              <a:spcBef>
                <a:spcPts val="0"/>
              </a:spcBef>
              <a:buSzPct val="100000"/>
              <a:defRPr sz="2000"/>
            </a:lvl6pPr>
            <a:lvl7pPr rtl="0">
              <a:spcBef>
                <a:spcPts val="0"/>
              </a:spcBef>
              <a:buSzPct val="100000"/>
              <a:defRPr sz="2000"/>
            </a:lvl7pPr>
            <a:lvl8pPr rtl="0">
              <a:spcBef>
                <a:spcPts val="0"/>
              </a:spcBef>
              <a:buSzPct val="100000"/>
              <a:defRPr sz="2000"/>
            </a:lvl8pPr>
            <a:lvl9pPr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6219023" y="1255481"/>
            <a:ext cx="2403599" cy="3670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2000"/>
            </a:lvl1pPr>
            <a:lvl2pPr rtl="0">
              <a:spcBef>
                <a:spcPts val="0"/>
              </a:spcBef>
              <a:buSzPct val="100000"/>
              <a:defRPr sz="2000"/>
            </a:lvl2pPr>
            <a:lvl3pPr rtl="0">
              <a:spcBef>
                <a:spcPts val="0"/>
              </a:spcBef>
              <a:buSzPct val="100000"/>
              <a:defRPr sz="2000"/>
            </a:lvl3pPr>
            <a:lvl4pPr rtl="0">
              <a:spcBef>
                <a:spcPts val="0"/>
              </a:spcBef>
              <a:buSzPct val="100000"/>
              <a:defRPr sz="2000"/>
            </a:lvl4pPr>
            <a:lvl5pPr rtl="0">
              <a:spcBef>
                <a:spcPts val="0"/>
              </a:spcBef>
              <a:buSzPct val="100000"/>
              <a:defRPr sz="2000"/>
            </a:lvl5pPr>
            <a:lvl6pPr rtl="0">
              <a:spcBef>
                <a:spcPts val="0"/>
              </a:spcBef>
              <a:buSzPct val="100000"/>
              <a:defRPr sz="2000"/>
            </a:lvl6pPr>
            <a:lvl7pPr rtl="0">
              <a:spcBef>
                <a:spcPts val="0"/>
              </a:spcBef>
              <a:buSzPct val="100000"/>
              <a:defRPr sz="2000"/>
            </a:lvl7pPr>
            <a:lvl8pPr rtl="0">
              <a:spcBef>
                <a:spcPts val="0"/>
              </a:spcBef>
              <a:buSzPct val="100000"/>
              <a:defRPr sz="2000"/>
            </a:lvl8pPr>
            <a:lvl9pPr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/>
          <p:nvPr/>
        </p:nvSpPr>
        <p:spPr>
          <a:xfrm>
            <a:off x="808725" y="600562"/>
            <a:ext cx="190200" cy="1428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769050" y="1396425"/>
            <a:ext cx="269400" cy="2022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69" name="Shape 69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0" name="Shape 70"/>
          <p:cNvSpPr/>
          <p:nvPr/>
        </p:nvSpPr>
        <p:spPr>
          <a:xfrm>
            <a:off x="808725" y="600562"/>
            <a:ext cx="190200" cy="1428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1165475" y="4331317"/>
            <a:ext cx="7521300" cy="43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73" name="Shape 73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4" name="Shape 74"/>
          <p:cNvSpPr/>
          <p:nvPr/>
        </p:nvSpPr>
        <p:spPr>
          <a:xfrm>
            <a:off x="808650" y="4464637"/>
            <a:ext cx="190200" cy="1428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hape 76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7" name="Shape 77"/>
          <p:cNvSpPr/>
          <p:nvPr/>
        </p:nvSpPr>
        <p:spPr>
          <a:xfrm>
            <a:off x="808650" y="2500425"/>
            <a:ext cx="190200" cy="1428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key color">
    <p:bg>
      <p:bgPr>
        <a:solidFill>
          <a:srgbClr val="39C0BA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hape 79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2E3037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0" name="Shape 80"/>
          <p:cNvSpPr/>
          <p:nvPr/>
        </p:nvSpPr>
        <p:spPr>
          <a:xfrm>
            <a:off x="808650" y="2500425"/>
            <a:ext cx="190200" cy="142800"/>
          </a:xfrm>
          <a:prstGeom prst="ellipse">
            <a:avLst/>
          </a:prstGeom>
          <a:solidFill>
            <a:srgbClr val="39C0BA"/>
          </a:solidFill>
          <a:ln w="952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2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1319175" y="2157318"/>
            <a:ext cx="6680399" cy="1159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6000"/>
            </a:lvl1pPr>
            <a:lvl2pPr rtl="0">
              <a:spcBef>
                <a:spcPts val="0"/>
              </a:spcBef>
              <a:buSzPct val="100000"/>
              <a:defRPr sz="6000"/>
            </a:lvl2pPr>
            <a:lvl3pPr rtl="0">
              <a:spcBef>
                <a:spcPts val="0"/>
              </a:spcBef>
              <a:buSzPct val="100000"/>
              <a:defRPr sz="6000"/>
            </a:lvl3pPr>
            <a:lvl4pPr rtl="0">
              <a:spcBef>
                <a:spcPts val="0"/>
              </a:spcBef>
              <a:buSzPct val="100000"/>
              <a:defRPr sz="6000"/>
            </a:lvl4pPr>
            <a:lvl5pPr rtl="0">
              <a:spcBef>
                <a:spcPts val="0"/>
              </a:spcBef>
              <a:buSzPct val="100000"/>
              <a:defRPr sz="6000"/>
            </a:lvl5pPr>
            <a:lvl6pPr rtl="0">
              <a:spcBef>
                <a:spcPts val="0"/>
              </a:spcBef>
              <a:buSzPct val="100000"/>
              <a:defRPr sz="6000"/>
            </a:lvl6pPr>
            <a:lvl7pPr rtl="0">
              <a:spcBef>
                <a:spcPts val="0"/>
              </a:spcBef>
              <a:buSzPct val="100000"/>
              <a:defRPr sz="6000"/>
            </a:lvl7pPr>
            <a:lvl8pPr rtl="0">
              <a:spcBef>
                <a:spcPts val="0"/>
              </a:spcBef>
              <a:buSzPct val="100000"/>
              <a:defRPr sz="6000"/>
            </a:lvl8pPr>
            <a:lvl9pPr rtl="0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cxnSp>
        <p:nvCxnSpPr>
          <p:cNvPr id="34" name="Shape 34"/>
          <p:cNvCxnSpPr>
            <a:stCxn id="35" idx="4"/>
          </p:cNvCxnSpPr>
          <p:nvPr/>
        </p:nvCxnSpPr>
        <p:spPr>
          <a:xfrm>
            <a:off x="903750" y="2672925"/>
            <a:ext cx="0" cy="24708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35"/>
          <p:cNvSpPr/>
          <p:nvPr/>
        </p:nvSpPr>
        <p:spPr>
          <a:xfrm>
            <a:off x="769050" y="2470725"/>
            <a:ext cx="269400" cy="2022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1530175" y="2307787"/>
            <a:ext cx="6767100" cy="532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SzPct val="100000"/>
              <a:defRPr sz="3000"/>
            </a:lvl1pPr>
            <a:lvl2pPr rtl="0">
              <a:spcBef>
                <a:spcPts val="0"/>
              </a:spcBef>
              <a:buSzPct val="100000"/>
              <a:defRPr sz="3000"/>
            </a:lvl2pPr>
            <a:lvl3pPr rtl="0">
              <a:spcBef>
                <a:spcPts val="0"/>
              </a:spcBef>
              <a:buSzPct val="100000"/>
              <a:defRPr sz="3000"/>
            </a:lvl3pPr>
            <a:lvl4pPr rtl="0">
              <a:spcBef>
                <a:spcPts val="0"/>
              </a:spcBef>
              <a:buSzPct val="100000"/>
              <a:defRPr sz="3000"/>
            </a:lvl4pPr>
            <a:lvl5pPr rtl="0">
              <a:spcBef>
                <a:spcPts val="0"/>
              </a:spcBef>
              <a:buSzPct val="100000"/>
              <a:defRPr sz="3000"/>
            </a:lvl5pPr>
            <a:lvl6pPr rtl="0">
              <a:spcBef>
                <a:spcPts val="0"/>
              </a:spcBef>
              <a:buSzPct val="100000"/>
              <a:defRPr sz="3000"/>
            </a:lvl6pPr>
            <a:lvl7pPr rtl="0">
              <a:spcBef>
                <a:spcPts val="0"/>
              </a:spcBef>
              <a:buSzPct val="100000"/>
              <a:defRPr sz="3000"/>
            </a:lvl7pPr>
            <a:lvl8pPr rtl="0">
              <a:spcBef>
                <a:spcPts val="0"/>
              </a:spcBef>
              <a:buSzPct val="100000"/>
              <a:defRPr sz="3000"/>
            </a:lvl8pPr>
            <a:lvl9pPr rtl="0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530175" y="2782912"/>
            <a:ext cx="6927899" cy="353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buNone/>
              <a:defRPr sz="1800"/>
            </a:lvl1pPr>
            <a:lvl2pPr rtl="0">
              <a:spcBef>
                <a:spcPts val="0"/>
              </a:spcBef>
              <a:buSzPct val="100000"/>
              <a:buNone/>
              <a:defRPr sz="1800"/>
            </a:lvl2pPr>
            <a:lvl3pPr rtl="0">
              <a:spcBef>
                <a:spcPts val="0"/>
              </a:spcBef>
              <a:buSzPct val="100000"/>
              <a:buNone/>
              <a:defRPr sz="1800"/>
            </a:lvl3pPr>
            <a:lvl4pPr rtl="0">
              <a:spcBef>
                <a:spcPts val="0"/>
              </a:spcBef>
              <a:buNone/>
              <a:defRPr/>
            </a:lvl4pPr>
            <a:lvl5pPr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buNone/>
              <a:defRPr/>
            </a:lvl6pPr>
            <a:lvl7pPr rtl="0">
              <a:spcBef>
                <a:spcPts val="0"/>
              </a:spcBef>
              <a:buNone/>
              <a:defRPr/>
            </a:lvl7pPr>
            <a:lvl8pPr rtl="0">
              <a:spcBef>
                <a:spcPts val="0"/>
              </a:spcBef>
              <a:buNone/>
              <a:defRPr/>
            </a:lvl8pPr>
            <a:lvl9pPr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0" name="Shape 40"/>
          <p:cNvSpPr/>
          <p:nvPr/>
        </p:nvSpPr>
        <p:spPr>
          <a:xfrm>
            <a:off x="493600" y="2264137"/>
            <a:ext cx="820200" cy="615299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633225" y="2161800"/>
            <a:ext cx="6700500" cy="8198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1pPr>
            <a:lvl2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2pPr>
            <a:lvl3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3pPr>
            <a:lvl4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4pPr>
            <a:lvl5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5pPr>
            <a:lvl6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6pPr>
            <a:lvl7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7pPr>
            <a:lvl8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8pPr>
            <a:lvl9pPr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9pPr>
          </a:lstStyle>
          <a:p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903825" y="-5943"/>
            <a:ext cx="0" cy="5149799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4" name="Shape 44"/>
          <p:cNvSpPr/>
          <p:nvPr/>
        </p:nvSpPr>
        <p:spPr>
          <a:xfrm>
            <a:off x="493600" y="2264137"/>
            <a:ext cx="820200" cy="615299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 txBox="1"/>
          <p:nvPr/>
        </p:nvSpPr>
        <p:spPr>
          <a:xfrm>
            <a:off x="208000" y="2322128"/>
            <a:ext cx="1306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b="1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rPr>
              <a:t>“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037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1319175" y="2157318"/>
            <a:ext cx="7657500" cy="1159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        </a:t>
            </a:r>
            <a:r>
              <a:rPr lang="en" sz="2400"/>
              <a:t>2015</a:t>
            </a:r>
            <a:r>
              <a:rPr lang="en"/>
              <a:t> </a:t>
            </a:r>
            <a:r>
              <a:rPr lang="en" sz="2400"/>
              <a:t>University Bike Share Survey 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3491175" y="3150162"/>
            <a:ext cx="5725200" cy="35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200">
                <a:solidFill>
                  <a:srgbClr val="EFEFEF"/>
                </a:solidFill>
              </a:rPr>
              <a:t>Prepared from: </a:t>
            </a:r>
          </a:p>
          <a:p>
            <a:pPr rtl="0">
              <a:spcBef>
                <a:spcPts val="0"/>
              </a:spcBef>
              <a:buNone/>
            </a:pPr>
            <a:r>
              <a:rPr lang="en" sz="1200">
                <a:solidFill>
                  <a:srgbClr val="EFEFEF"/>
                </a:solidFill>
              </a:rPr>
              <a:t>Grace Kyung</a:t>
            </a:r>
          </a:p>
          <a:p>
            <a:pPr rtl="0">
              <a:spcBef>
                <a:spcPts val="0"/>
              </a:spcBef>
              <a:buNone/>
            </a:pPr>
            <a:r>
              <a:rPr lang="en" sz="1200">
                <a:solidFill>
                  <a:srgbClr val="EFEFEF"/>
                </a:solidFill>
              </a:rPr>
              <a:t/>
            </a:r>
            <a:br>
              <a:rPr lang="en" sz="1200">
                <a:solidFill>
                  <a:srgbClr val="EFEFEF"/>
                </a:solidFill>
              </a:rPr>
            </a:br>
            <a:r>
              <a:rPr lang="en" sz="1200">
                <a:solidFill>
                  <a:srgbClr val="EFEFEF"/>
                </a:solidFill>
              </a:rPr>
              <a:t>Property of: </a:t>
            </a:r>
            <a:br>
              <a:rPr lang="en" sz="1200">
                <a:solidFill>
                  <a:srgbClr val="EFEFEF"/>
                </a:solidFill>
              </a:rPr>
            </a:br>
            <a:r>
              <a:rPr lang="en" sz="1200">
                <a:solidFill>
                  <a:srgbClr val="EFEFEF"/>
                </a:solidFill>
              </a:rPr>
              <a:t>University of Illinois Urbana-Champaign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EFEFEF"/>
                </a:solidFill>
              </a:rPr>
              <a:t>Institute of Sustainability, Energy, and Environment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B7B7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5475" y="1420800"/>
            <a:ext cx="7408100" cy="246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B7B7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1037" y="701725"/>
            <a:ext cx="5621924" cy="337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625" y="217875"/>
            <a:ext cx="4171950" cy="30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2525" y="2226977"/>
            <a:ext cx="4796624" cy="238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550" y="278775"/>
            <a:ext cx="4452149" cy="1844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83700" y="1636725"/>
            <a:ext cx="3905250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528" y="223800"/>
            <a:ext cx="4749149" cy="264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5400" y="1833974"/>
            <a:ext cx="4327750" cy="276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1165497" y="1200150"/>
            <a:ext cx="6858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6050" y="727962"/>
            <a:ext cx="5859250" cy="340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ctrTitle"/>
          </p:nvPr>
        </p:nvSpPr>
        <p:spPr>
          <a:xfrm>
            <a:off x="1106400" y="2305687"/>
            <a:ext cx="6767100" cy="53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dirty="0">
                <a:solidFill>
                  <a:schemeClr val="bg1"/>
                </a:solidFill>
              </a:rPr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143000" y="544875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Contents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165475" y="1151700"/>
            <a:ext cx="4784399" cy="367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rgbClr val="F3F3F3"/>
              </a:buClr>
              <a:buSzPct val="100000"/>
              <a:buFont typeface="Quicksand"/>
              <a:buChar char="●"/>
            </a:pPr>
            <a:r>
              <a:rPr lang="en" sz="1800" dirty="0">
                <a:solidFill>
                  <a:srgbClr val="FFFFFF"/>
                </a:solidFill>
              </a:rPr>
              <a:t>Introduction </a:t>
            </a:r>
          </a:p>
          <a:p>
            <a:pPr marL="457200" lvl="0" indent="-342900" rtl="0">
              <a:spcBef>
                <a:spcPts val="0"/>
              </a:spcBef>
              <a:buClr>
                <a:srgbClr val="F3F3F3"/>
              </a:buClr>
              <a:buSzPct val="100000"/>
              <a:buFont typeface="Quicksand"/>
              <a:buChar char="●"/>
            </a:pPr>
            <a:r>
              <a:rPr lang="en" sz="1800" dirty="0">
                <a:solidFill>
                  <a:srgbClr val="FFFFFF"/>
                </a:solidFill>
              </a:rPr>
              <a:t>Survey Analysis </a:t>
            </a:r>
          </a:p>
          <a:p>
            <a:pPr marL="457200" lvl="0" indent="-342900" rtl="0">
              <a:spcBef>
                <a:spcPts val="0"/>
              </a:spcBef>
              <a:buClr>
                <a:srgbClr val="F3F3F3"/>
              </a:buClr>
              <a:buSzPct val="100000"/>
              <a:buFont typeface="Quicksand"/>
              <a:buChar char="●"/>
            </a:pPr>
            <a:r>
              <a:rPr lang="en" sz="1800" dirty="0">
                <a:solidFill>
                  <a:srgbClr val="FFFFFF"/>
                </a:solidFill>
              </a:rP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1530175" y="2307787"/>
            <a:ext cx="6767100" cy="532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Introduction 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165475" y="844406"/>
            <a:ext cx="3930899" cy="71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rgbClr val="EFEFE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EFEFEF"/>
                </a:solidFill>
              </a:rPr>
              <a:t>38 Questions 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rgbClr val="EFEFE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EFEFEF"/>
                </a:solidFill>
              </a:rPr>
              <a:t>41 Respondents 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EFEFEF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EFEFEF"/>
              </a:solidFill>
            </a:endParaRPr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500" y="1772930"/>
            <a:ext cx="5907425" cy="2691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165475" y="499481"/>
            <a:ext cx="6858000" cy="34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University Respondents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8550" y="990125"/>
            <a:ext cx="4722275" cy="38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530175" y="2307787"/>
            <a:ext cx="6767100" cy="532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Survey Analysis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200" y="212325"/>
            <a:ext cx="3914775" cy="237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6700" y="2299700"/>
            <a:ext cx="4019550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B7B7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0200" y="694675"/>
            <a:ext cx="5664628" cy="35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99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825" y="362150"/>
            <a:ext cx="5591225" cy="295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67700" y="2479450"/>
            <a:ext cx="4972050" cy="24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leano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Macintosh PowerPoint</Application>
  <PresentationFormat>On-screen Show (16:9)</PresentationFormat>
  <Paragraphs>16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simple-light</vt:lpstr>
      <vt:lpstr>Eleanor template</vt:lpstr>
      <vt:lpstr>         2015 University Bike Share Survey </vt:lpstr>
      <vt:lpstr>Contents</vt:lpstr>
      <vt:lpstr>Introduction</vt:lpstr>
      <vt:lpstr>Introduction </vt:lpstr>
      <vt:lpstr>University Respondents</vt:lpstr>
      <vt:lpstr>Survey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2015 University Bike Share Survey </dc:title>
  <cp:lastModifiedBy>Grace Kyung</cp:lastModifiedBy>
  <cp:revision>1</cp:revision>
  <dcterms:modified xsi:type="dcterms:W3CDTF">2015-06-16T16:48:24Z</dcterms:modified>
</cp:coreProperties>
</file>